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74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7F8C6-5C07-2241-85CF-F6996AD9DB70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570CA2-44BD-9449-8F4B-0095BA12083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92641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A522F-B467-4712-9155-E2C3983BA2D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386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A522F-B467-4712-9155-E2C3983BA2D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441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err="1" smtClean="0"/>
              <a:t>ImSDK</a:t>
            </a:r>
            <a:r>
              <a:rPr lang="zh-CN" altLang="en-US" dirty="0" smtClean="0"/>
              <a:t>的代码在上层只做薄薄的一层接口封装，主要逻辑在</a:t>
            </a:r>
            <a:r>
              <a:rPr lang="en-US" altLang="zh-CN" dirty="0" err="1" smtClean="0"/>
              <a:t>c++</a:t>
            </a:r>
            <a:r>
              <a:rPr lang="zh-CN" altLang="en-US" dirty="0" smtClean="0"/>
              <a:t>层，后续如果用户提出消息和群组的问题，基本上各平台都是一样的；</a:t>
            </a:r>
            <a:endParaRPr lang="en-US" altLang="zh-CN" dirty="0" smtClean="0"/>
          </a:p>
          <a:p>
            <a:r>
              <a:rPr lang="zh-CN" altLang="en-US" dirty="0" smtClean="0"/>
              <a:t>用户上下问持有</a:t>
            </a:r>
            <a:r>
              <a:rPr lang="en-US" altLang="zh-CN" dirty="0" err="1" smtClean="0"/>
              <a:t>IMCoreUser</a:t>
            </a:r>
            <a:r>
              <a:rPr lang="zh-CN" altLang="en-US" dirty="0" smtClean="0"/>
              <a:t>的实例，一个实例代表</a:t>
            </a:r>
            <a:r>
              <a:rPr lang="en-US" altLang="zh-CN" dirty="0" err="1" smtClean="0"/>
              <a:t>sdk</a:t>
            </a:r>
            <a:r>
              <a:rPr lang="zh-CN" altLang="en-US" dirty="0" smtClean="0"/>
              <a:t>中一个登录的用户，实例对象跟用户登录态同生共死；</a:t>
            </a:r>
            <a:endParaRPr lang="en-US" altLang="zh-CN" dirty="0" smtClean="0"/>
          </a:p>
          <a:p>
            <a:r>
              <a:rPr lang="en-US" altLang="zh-CN" dirty="0" err="1" smtClean="0"/>
              <a:t>MsgManager</a:t>
            </a:r>
            <a:r>
              <a:rPr lang="zh-CN" altLang="en-US" dirty="0" smtClean="0"/>
              <a:t>管理消息相关的所有状态、实现消息相关的所有协议（发消息、拉漫游、未读数、会话列表、消息存储</a:t>
            </a:r>
            <a:r>
              <a:rPr lang="en-US" altLang="zh-CN" dirty="0" smtClean="0"/>
              <a:t>…</a:t>
            </a:r>
            <a:r>
              <a:rPr lang="zh-CN" altLang="en-US" dirty="0" smtClean="0"/>
              <a:t>）</a:t>
            </a:r>
            <a:endParaRPr lang="en-US" altLang="zh-CN" dirty="0" smtClean="0"/>
          </a:p>
          <a:p>
            <a:r>
              <a:rPr lang="en-US" altLang="zh-CN" dirty="0" err="1" smtClean="0"/>
              <a:t>FriendshipManager</a:t>
            </a:r>
            <a:r>
              <a:rPr lang="zh-CN" altLang="en-US" dirty="0" smtClean="0"/>
              <a:t>主要实现好友和资料请求的协议，基本上可以认为只做协议的组包和请求</a:t>
            </a:r>
            <a:endParaRPr lang="en-US" altLang="zh-CN" dirty="0" smtClean="0"/>
          </a:p>
          <a:p>
            <a:r>
              <a:rPr lang="en-US" altLang="zh-CN" dirty="0" err="1" smtClean="0"/>
              <a:t>GroupManager</a:t>
            </a:r>
            <a:r>
              <a:rPr lang="zh-CN" altLang="en-US" dirty="0" smtClean="0"/>
              <a:t>主要实现群组的请求协议，基本上可以认为只做协议的组包和请求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A522F-B467-4712-9155-E2C3983BA2D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6002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A522F-B467-4712-9155-E2C3983BA2D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9529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使用</a:t>
            </a:r>
            <a:r>
              <a:rPr lang="en-US" altLang="zh-CN" dirty="0" err="1" smtClean="0"/>
              <a:t>sdk</a:t>
            </a:r>
            <a:r>
              <a:rPr lang="zh-CN" altLang="en-US" dirty="0" smtClean="0"/>
              <a:t>的主流程是初始化</a:t>
            </a:r>
            <a:r>
              <a:rPr lang="en-US" altLang="zh-CN" dirty="0" err="1" smtClean="0"/>
              <a:t>sdk</a:t>
            </a:r>
            <a:r>
              <a:rPr lang="zh-CN" altLang="en-US" dirty="0" smtClean="0"/>
              <a:t>和登录</a:t>
            </a:r>
            <a:r>
              <a:rPr lang="en-US" altLang="zh-CN" dirty="0" err="1" smtClean="0"/>
              <a:t>sdk</a:t>
            </a:r>
            <a:r>
              <a:rPr lang="zh-CN" altLang="en-US" dirty="0" smtClean="0"/>
              <a:t>（</a:t>
            </a:r>
            <a:r>
              <a:rPr lang="en-US" altLang="zh-CN" dirty="0" err="1" smtClean="0"/>
              <a:t>sso</a:t>
            </a:r>
            <a:r>
              <a:rPr lang="zh-CN" altLang="en-US" dirty="0" smtClean="0"/>
              <a:t>上线）；</a:t>
            </a:r>
            <a:endParaRPr lang="en-US" altLang="zh-CN" dirty="0" smtClean="0"/>
          </a:p>
          <a:p>
            <a:r>
              <a:rPr lang="zh-CN" altLang="en-US" dirty="0" smtClean="0"/>
              <a:t>登录成功后</a:t>
            </a:r>
            <a:r>
              <a:rPr lang="en-US" altLang="zh-CN" dirty="0" err="1" smtClean="0"/>
              <a:t>sdk</a:t>
            </a:r>
            <a:r>
              <a:rPr lang="zh-CN" altLang="en-US" dirty="0" smtClean="0"/>
              <a:t>会自动同步离线消息和最近联系人；</a:t>
            </a:r>
            <a:endParaRPr lang="en-US" altLang="zh-CN" dirty="0" smtClean="0"/>
          </a:p>
          <a:p>
            <a:r>
              <a:rPr lang="zh-CN" altLang="en-US" dirty="0" smtClean="0"/>
              <a:t>退出登录会清空</a:t>
            </a:r>
            <a:r>
              <a:rPr lang="en-US" altLang="zh-CN" dirty="0" err="1" smtClean="0"/>
              <a:t>sdk</a:t>
            </a:r>
            <a:r>
              <a:rPr lang="zh-CN" altLang="en-US" dirty="0" smtClean="0"/>
              <a:t>内部状态，同时发送下线包给后台；</a:t>
            </a: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3A522F-B467-4712-9155-E2C3983BA2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966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7763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757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59487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250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516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45621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531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77242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8308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7317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3931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CFEFD-9B63-C048-8B85-682EC1971577}" type="datetimeFigureOut">
              <a:rPr kumimoji="1" lang="zh-CN" altLang="en-US" smtClean="0"/>
              <a:t>2018/4/26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33B9C-BE53-9949-9A6D-0D27FF50E79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6481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 smtClean="0"/>
              <a:t>IM</a:t>
            </a:r>
            <a:r>
              <a:rPr lang="zh-CN" altLang="en-US" dirty="0" smtClean="0"/>
              <a:t>客户端逻辑简介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213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燕尾形 2"/>
          <p:cNvSpPr/>
          <p:nvPr/>
        </p:nvSpPr>
        <p:spPr>
          <a:xfrm>
            <a:off x="161985" y="2416629"/>
            <a:ext cx="2564077" cy="816428"/>
          </a:xfrm>
          <a:prstGeom prst="chevron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代码结构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623480" y="2416629"/>
            <a:ext cx="2477355" cy="8164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使用主流程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4998253" y="2416629"/>
            <a:ext cx="2270524" cy="8164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消息协议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7166195" y="2416629"/>
            <a:ext cx="1951264" cy="8164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群组协议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9014876" y="2416629"/>
            <a:ext cx="2901507" cy="8164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后端消息映射</a:t>
            </a:r>
          </a:p>
        </p:txBody>
      </p:sp>
    </p:spTree>
    <p:extLst>
      <p:ext uri="{BB962C8B-B14F-4D97-AF65-F5344CB8AC3E}">
        <p14:creationId xmlns:p14="http://schemas.microsoft.com/office/powerpoint/2010/main" val="9741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圆角矩形 37"/>
          <p:cNvSpPr/>
          <p:nvPr/>
        </p:nvSpPr>
        <p:spPr>
          <a:xfrm>
            <a:off x="2162579" y="1836067"/>
            <a:ext cx="8323839" cy="418535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50215" y="761621"/>
            <a:ext cx="11747039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3119" y="231072"/>
            <a:ext cx="40398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包体结构：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IM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消息通道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2548648" y="4007796"/>
            <a:ext cx="2809672" cy="161479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圆角矩形 21"/>
          <p:cNvSpPr/>
          <p:nvPr/>
        </p:nvSpPr>
        <p:spPr>
          <a:xfrm>
            <a:off x="2840477" y="4243691"/>
            <a:ext cx="2230876" cy="5715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IMSDK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4007796" y="4916095"/>
            <a:ext cx="1063557" cy="5715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QALSDK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7956378" y="4007796"/>
            <a:ext cx="2097160" cy="161479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AVSDK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2840477" y="4916095"/>
            <a:ext cx="1063557" cy="5715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TLSSDK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箭头连接符 3"/>
          <p:cNvCxnSpPr>
            <a:stCxn id="25" idx="1"/>
            <a:endCxn id="21" idx="3"/>
          </p:cNvCxnSpPr>
          <p:nvPr/>
        </p:nvCxnSpPr>
        <p:spPr>
          <a:xfrm flipH="1">
            <a:off x="5358320" y="4815192"/>
            <a:ext cx="2598058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圆角矩形 33"/>
          <p:cNvSpPr/>
          <p:nvPr/>
        </p:nvSpPr>
        <p:spPr>
          <a:xfrm>
            <a:off x="2548648" y="2156246"/>
            <a:ext cx="7504890" cy="161479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ILIVESDK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5159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21" grpId="0" animBg="1"/>
      <p:bldP spid="22" grpId="0" animBg="1"/>
      <p:bldP spid="24" grpId="0" animBg="1"/>
      <p:bldP spid="25" grpId="0" animBg="1"/>
      <p:bldP spid="28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矩形 31"/>
          <p:cNvSpPr/>
          <p:nvPr/>
        </p:nvSpPr>
        <p:spPr>
          <a:xfrm>
            <a:off x="250215" y="761621"/>
            <a:ext cx="11747039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53119" y="231072"/>
            <a:ext cx="60228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代码结构：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上层轻度封装，底层重度复用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圆角矩形 39"/>
          <p:cNvSpPr/>
          <p:nvPr/>
        </p:nvSpPr>
        <p:spPr>
          <a:xfrm>
            <a:off x="2825036" y="1548277"/>
            <a:ext cx="5745032" cy="5715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iOS/Android/Windows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2825036" y="2289214"/>
            <a:ext cx="5745032" cy="5715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CTX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825036" y="3649451"/>
            <a:ext cx="1209676" cy="5715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质量上报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4487876" y="3649451"/>
            <a:ext cx="1209676" cy="5715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LOG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圆角矩形 45"/>
          <p:cNvSpPr/>
          <p:nvPr/>
        </p:nvSpPr>
        <p:spPr>
          <a:xfrm>
            <a:off x="6150716" y="3649451"/>
            <a:ext cx="2419352" cy="5715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IMCoreUser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用户的逻辑实例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H="1">
            <a:off x="3482502" y="2976664"/>
            <a:ext cx="1005374" cy="564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H="1">
            <a:off x="5058383" y="2986391"/>
            <a:ext cx="476655" cy="554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>
            <a:off x="6150716" y="2976664"/>
            <a:ext cx="1222850" cy="564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4487876" y="5009688"/>
            <a:ext cx="1209676" cy="5715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MsgManager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6332888" y="5009688"/>
            <a:ext cx="1770251" cy="5715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FriendshipManager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9014479" y="5009688"/>
            <a:ext cx="1770251" cy="5715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GroupManager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5184843" y="4328809"/>
            <a:ext cx="1702340" cy="525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7360392" y="4329534"/>
            <a:ext cx="13174" cy="544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8103139" y="4328809"/>
            <a:ext cx="1614793" cy="5252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8661594" y="3789351"/>
            <a:ext cx="4764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9229532" y="3657489"/>
            <a:ext cx="2419352" cy="5715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IMCoreUser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8210145" y="2976664"/>
            <a:ext cx="2071991" cy="564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40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/>
      <p:bldP spid="5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燕尾形 2"/>
          <p:cNvSpPr/>
          <p:nvPr/>
        </p:nvSpPr>
        <p:spPr>
          <a:xfrm>
            <a:off x="161985" y="2416629"/>
            <a:ext cx="2564077" cy="816428"/>
          </a:xfrm>
          <a:prstGeom prst="chevron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代码结构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燕尾形 3"/>
          <p:cNvSpPr/>
          <p:nvPr/>
        </p:nvSpPr>
        <p:spPr>
          <a:xfrm>
            <a:off x="2623480" y="2416629"/>
            <a:ext cx="2477355" cy="816428"/>
          </a:xfrm>
          <a:prstGeom prst="chevron">
            <a:avLst/>
          </a:prstGeom>
          <a:solidFill>
            <a:schemeClr val="accent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使用主流程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燕尾形 4"/>
          <p:cNvSpPr/>
          <p:nvPr/>
        </p:nvSpPr>
        <p:spPr>
          <a:xfrm>
            <a:off x="4998253" y="2416629"/>
            <a:ext cx="2270524" cy="8164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消息协议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燕尾形 5"/>
          <p:cNvSpPr/>
          <p:nvPr/>
        </p:nvSpPr>
        <p:spPr>
          <a:xfrm>
            <a:off x="7166195" y="2416629"/>
            <a:ext cx="1951264" cy="8164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群组协议</a:t>
            </a:r>
            <a:endParaRPr lang="zh-CN" altLang="en-US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燕尾形 7"/>
          <p:cNvSpPr/>
          <p:nvPr/>
        </p:nvSpPr>
        <p:spPr>
          <a:xfrm>
            <a:off x="9014876" y="2416629"/>
            <a:ext cx="2901507" cy="816428"/>
          </a:xfrm>
          <a:prstGeom prst="chevron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后端消息映射</a:t>
            </a:r>
          </a:p>
        </p:txBody>
      </p:sp>
    </p:spTree>
    <p:extLst>
      <p:ext uri="{BB962C8B-B14F-4D97-AF65-F5344CB8AC3E}">
        <p14:creationId xmlns:p14="http://schemas.microsoft.com/office/powerpoint/2010/main" val="126817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250215" y="761621"/>
            <a:ext cx="11747039" cy="457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153119" y="231072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使用主流程：</a:t>
            </a:r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先登录、再使用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云形标注 13"/>
          <p:cNvSpPr/>
          <p:nvPr/>
        </p:nvSpPr>
        <p:spPr>
          <a:xfrm>
            <a:off x="4679177" y="1198522"/>
            <a:ext cx="1371600" cy="695325"/>
          </a:xfrm>
          <a:prstGeom prst="cloudCallout">
            <a:avLst>
              <a:gd name="adj1" fmla="val -20833"/>
              <a:gd name="adj2" fmla="val 41952"/>
            </a:avLst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腾讯云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1305481" y="1260434"/>
            <a:ext cx="815340" cy="571500"/>
          </a:xfrm>
          <a:prstGeom prst="roundRect">
            <a:avLst/>
          </a:prstGeom>
          <a:solidFill>
            <a:srgbClr val="EFF6FE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8396944" y="1260434"/>
            <a:ext cx="815340" cy="571500"/>
          </a:xfrm>
          <a:prstGeom prst="roundRect">
            <a:avLst/>
          </a:prstGeom>
          <a:solidFill>
            <a:srgbClr val="EFF6FE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713151" y="1893847"/>
            <a:ext cx="0" cy="4701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64977" y="1964987"/>
            <a:ext cx="0" cy="46303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8804614" y="2198451"/>
            <a:ext cx="0" cy="43969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任意多边形 28"/>
          <p:cNvSpPr/>
          <p:nvPr/>
        </p:nvSpPr>
        <p:spPr>
          <a:xfrm>
            <a:off x="1721796" y="2062264"/>
            <a:ext cx="428017" cy="272374"/>
          </a:xfrm>
          <a:custGeom>
            <a:avLst/>
            <a:gdLst>
              <a:gd name="connsiteX0" fmla="*/ 0 w 428017"/>
              <a:gd name="connsiteY0" fmla="*/ 0 h 272374"/>
              <a:gd name="connsiteX1" fmla="*/ 428017 w 428017"/>
              <a:gd name="connsiteY1" fmla="*/ 107004 h 272374"/>
              <a:gd name="connsiteX2" fmla="*/ 0 w 428017"/>
              <a:gd name="connsiteY2" fmla="*/ 272374 h 272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8017" h="272374">
                <a:moveTo>
                  <a:pt x="0" y="0"/>
                </a:moveTo>
                <a:cubicBezTo>
                  <a:pt x="214008" y="30804"/>
                  <a:pt x="428017" y="61608"/>
                  <a:pt x="428017" y="107004"/>
                </a:cubicBezTo>
                <a:cubicBezTo>
                  <a:pt x="428017" y="152400"/>
                  <a:pt x="214008" y="212387"/>
                  <a:pt x="0" y="272374"/>
                </a:cubicBezTo>
              </a:path>
            </a:pathLst>
          </a:custGeom>
          <a:noFill/>
          <a:ln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2123300" y="1921452"/>
            <a:ext cx="8980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初始化</a:t>
            </a:r>
            <a:r>
              <a:rPr lang="en-US" altLang="zh-CN" sz="12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sdk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1721796" y="2577830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3094861" y="2287862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登录用户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8350002" y="1866325"/>
            <a:ext cx="1050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已登录用户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8" name="直接箭头连接符 47"/>
          <p:cNvCxnSpPr/>
          <p:nvPr/>
        </p:nvCxnSpPr>
        <p:spPr>
          <a:xfrm flipH="1">
            <a:off x="1718551" y="2924784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2562664" y="2644547"/>
            <a:ext cx="1973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接收来自用户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的离线消息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0" name="直接箭头连接符 49"/>
          <p:cNvCxnSpPr/>
          <p:nvPr/>
        </p:nvCxnSpPr>
        <p:spPr>
          <a:xfrm flipH="1">
            <a:off x="5361732" y="2289246"/>
            <a:ext cx="3440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>
            <a:off x="6477785" y="2009002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向用户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发送消息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直接箭头连接符 51"/>
          <p:cNvCxnSpPr/>
          <p:nvPr/>
        </p:nvCxnSpPr>
        <p:spPr>
          <a:xfrm flipH="1">
            <a:off x="5368216" y="3307400"/>
            <a:ext cx="3440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6477785" y="3027164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向用户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发送消息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4" name="直接箭头连接符 53"/>
          <p:cNvCxnSpPr/>
          <p:nvPr/>
        </p:nvCxnSpPr>
        <p:spPr>
          <a:xfrm flipH="1">
            <a:off x="1725038" y="3300921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2562664" y="3020692"/>
            <a:ext cx="19736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接收来自用户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的在线消息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6" name="直接箭头连接符 55"/>
          <p:cNvCxnSpPr/>
          <p:nvPr/>
        </p:nvCxnSpPr>
        <p:spPr>
          <a:xfrm>
            <a:off x="1718556" y="4082375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/>
          <p:cNvSpPr txBox="1"/>
          <p:nvPr/>
        </p:nvSpPr>
        <p:spPr>
          <a:xfrm>
            <a:off x="2870440" y="3792407"/>
            <a:ext cx="1358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向用户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发送消息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8" name="直接箭头连接符 57"/>
          <p:cNvCxnSpPr/>
          <p:nvPr/>
        </p:nvCxnSpPr>
        <p:spPr>
          <a:xfrm flipH="1">
            <a:off x="5364972" y="4082372"/>
            <a:ext cx="3440363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6170009" y="3802136"/>
            <a:ext cx="1986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接收来自用户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的在线消息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0" name="直接箭头连接符 59"/>
          <p:cNvCxnSpPr/>
          <p:nvPr/>
        </p:nvCxnSpPr>
        <p:spPr>
          <a:xfrm>
            <a:off x="1718551" y="4821680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文本框 60"/>
          <p:cNvSpPr txBox="1"/>
          <p:nvPr/>
        </p:nvSpPr>
        <p:spPr>
          <a:xfrm>
            <a:off x="3094861" y="4531712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创建群组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2" name="直接箭头连接符 61"/>
          <p:cNvCxnSpPr/>
          <p:nvPr/>
        </p:nvCxnSpPr>
        <p:spPr>
          <a:xfrm flipH="1">
            <a:off x="5364973" y="5074593"/>
            <a:ext cx="3440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文本框 62"/>
          <p:cNvSpPr txBox="1"/>
          <p:nvPr/>
        </p:nvSpPr>
        <p:spPr>
          <a:xfrm>
            <a:off x="6708618" y="4794357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加入群组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4" name="直接箭头连接符 63"/>
          <p:cNvCxnSpPr/>
          <p:nvPr/>
        </p:nvCxnSpPr>
        <p:spPr>
          <a:xfrm>
            <a:off x="1725036" y="5489648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64"/>
          <p:cNvSpPr txBox="1"/>
          <p:nvPr/>
        </p:nvSpPr>
        <p:spPr>
          <a:xfrm>
            <a:off x="2864028" y="5199680"/>
            <a:ext cx="1370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向群组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发送消息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6" name="直接箭头连接符 65"/>
          <p:cNvCxnSpPr/>
          <p:nvPr/>
        </p:nvCxnSpPr>
        <p:spPr>
          <a:xfrm flipH="1">
            <a:off x="5381183" y="5479917"/>
            <a:ext cx="3440363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6170009" y="5199681"/>
            <a:ext cx="1986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接收来自群组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的在线消息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5" name="直接箭头连接符 34"/>
          <p:cNvCxnSpPr/>
          <p:nvPr/>
        </p:nvCxnSpPr>
        <p:spPr>
          <a:xfrm flipH="1">
            <a:off x="5371459" y="5820382"/>
            <a:ext cx="34403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6708618" y="5540146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退出群组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8" name="直接箭头连接符 37"/>
          <p:cNvCxnSpPr/>
          <p:nvPr/>
        </p:nvCxnSpPr>
        <p:spPr>
          <a:xfrm>
            <a:off x="1721794" y="5943605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3094861" y="5653637"/>
            <a:ext cx="909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解散群组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>
          <a:xfrm>
            <a:off x="1708824" y="6553207"/>
            <a:ext cx="364318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/>
          <p:cNvSpPr txBox="1"/>
          <p:nvPr/>
        </p:nvSpPr>
        <p:spPr>
          <a:xfrm>
            <a:off x="3149363" y="6263239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退出登录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87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8" grpId="0" animBg="1"/>
      <p:bldP spid="29" grpId="0" animBg="1"/>
      <p:bldP spid="36" grpId="0"/>
      <p:bldP spid="40" grpId="0"/>
      <p:bldP spid="47" grpId="0"/>
      <p:bldP spid="49" grpId="0"/>
      <p:bldP spid="51" grpId="0"/>
      <p:bldP spid="53" grpId="0"/>
      <p:bldP spid="55" grpId="0"/>
      <p:bldP spid="57" grpId="0"/>
      <p:bldP spid="59" grpId="0"/>
      <p:bldP spid="61" grpId="0"/>
      <p:bldP spid="63" grpId="0"/>
      <p:bldP spid="65" grpId="0"/>
      <p:bldP spid="67" grpId="0"/>
      <p:bldP spid="37" grpId="0"/>
      <p:bldP spid="39" grpId="0"/>
      <p:bldP spid="44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345</Words>
  <Application>Microsoft Macintosh PowerPoint</Application>
  <PresentationFormat>宽屏</PresentationFormat>
  <Paragraphs>61</Paragraphs>
  <Slides>6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Arial</vt:lpstr>
      <vt:lpstr>DengXian</vt:lpstr>
      <vt:lpstr>DengXian Light</vt:lpstr>
      <vt:lpstr>微软雅黑</vt:lpstr>
      <vt:lpstr>Office 主题</vt:lpstr>
      <vt:lpstr>IM客户端逻辑简介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15.0035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黄诚宗</dc:creator>
  <cp:lastModifiedBy>黄 诚宗</cp:lastModifiedBy>
  <cp:revision>2</cp:revision>
  <dcterms:created xsi:type="dcterms:W3CDTF">2018-04-02T03:40:30Z</dcterms:created>
  <dcterms:modified xsi:type="dcterms:W3CDTF">2018-04-26T06:31:06Z</dcterms:modified>
</cp:coreProperties>
</file>